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handoutMasterIdLst>
    <p:handoutMasterId r:id="rId14"/>
  </p:handoutMasterIdLst>
  <p:sldIdLst>
    <p:sldId id="256" r:id="rId2"/>
    <p:sldId id="257" r:id="rId3"/>
    <p:sldId id="259" r:id="rId4"/>
    <p:sldId id="265" r:id="rId5"/>
    <p:sldId id="260" r:id="rId6"/>
    <p:sldId id="266" r:id="rId7"/>
    <p:sldId id="261" r:id="rId8"/>
    <p:sldId id="262" r:id="rId9"/>
    <p:sldId id="263" r:id="rId10"/>
    <p:sldId id="264" r:id="rId11"/>
    <p:sldId id="267" r:id="rId1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91" d="100"/>
          <a:sy n="91" d="100"/>
        </p:scale>
        <p:origin x="63" y="318"/>
      </p:cViewPr>
      <p:guideLst/>
    </p:cSldViewPr>
  </p:slideViewPr>
  <p:notesTextViewPr>
    <p:cViewPr>
      <p:scale>
        <a:sx n="1" d="1"/>
        <a:sy n="1" d="1"/>
      </p:scale>
      <p:origin x="0" y="0"/>
    </p:cViewPr>
  </p:notesTextViewPr>
  <p:notesViewPr>
    <p:cSldViewPr snapToGrid="0">
      <p:cViewPr varScale="1">
        <p:scale>
          <a:sx n="78" d="100"/>
          <a:sy n="78" d="100"/>
        </p:scale>
        <p:origin x="2772"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A71F8CDB-EEDE-46EF-8BE1-6E328464523A}" type="datetimeFigureOut">
              <a:rPr lang="en-US" smtClean="0"/>
              <a:t>5/13/2017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F4DC9DB0-B3F3-4B2A-B141-B58C1FA9D574}" type="slidenum">
              <a:rPr lang="en-US" smtClean="0"/>
              <a:t>‹#›</a:t>
            </a:fld>
            <a:endParaRPr lang="en-US"/>
          </a:p>
        </p:txBody>
      </p:sp>
    </p:spTree>
    <p:extLst>
      <p:ext uri="{BB962C8B-B14F-4D97-AF65-F5344CB8AC3E}">
        <p14:creationId xmlns:p14="http://schemas.microsoft.com/office/powerpoint/2010/main" val="66479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71DD1C5-423A-49D4-AF0D-D58EE3C652F1}" type="datetimeFigureOut">
              <a:rPr lang="en-US" smtClean="0"/>
              <a:t>5/13/2017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C1354035-A966-4143-AC34-02E6B78D3B1B}" type="slidenum">
              <a:rPr lang="en-US" smtClean="0"/>
              <a:t>‹#›</a:t>
            </a:fld>
            <a:endParaRPr lang="en-US"/>
          </a:p>
        </p:txBody>
      </p:sp>
    </p:spTree>
    <p:extLst>
      <p:ext uri="{BB962C8B-B14F-4D97-AF65-F5344CB8AC3E}">
        <p14:creationId xmlns:p14="http://schemas.microsoft.com/office/powerpoint/2010/main" val="264884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9008870" y="4156842"/>
            <a:ext cx="3203102" cy="2210474"/>
          </a:xfrm>
          <a:prstGeom prst="rect">
            <a:avLst/>
          </a:prstGeom>
        </p:spPr>
      </p:pic>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AA50EEA-2AB8-4AE8-9F30-0E9AA8E0CF65}" type="datetime1">
              <a:rPr lang="en-US" smtClean="0"/>
              <a:t>5/13/2017</a:t>
            </a:fld>
            <a:endParaRPr lang="en-US"/>
          </a:p>
        </p:txBody>
      </p:sp>
      <p:sp>
        <p:nvSpPr>
          <p:cNvPr id="5" name="Footer Placeholder 4"/>
          <p:cNvSpPr>
            <a:spLocks noGrp="1"/>
          </p:cNvSpPr>
          <p:nvPr>
            <p:ph type="ftr" sz="quarter" idx="11"/>
          </p:nvPr>
        </p:nvSpPr>
        <p:spPr/>
        <p:txBody>
          <a:bodyPr/>
          <a:lstStyle/>
          <a:p>
            <a:r>
              <a:rPr lang="en-US"/>
              <a:t>Scharf Realty – www.scharfrealestate.com</a:t>
            </a:r>
            <a:endParaRPr lang="en-US" dirty="0"/>
          </a:p>
        </p:txBody>
      </p:sp>
      <p:sp>
        <p:nvSpPr>
          <p:cNvPr id="6" name="Slide Number Placeholder 5"/>
          <p:cNvSpPr>
            <a:spLocks noGrp="1"/>
          </p:cNvSpPr>
          <p:nvPr>
            <p:ph type="sldNum" sz="quarter" idx="12"/>
          </p:nvPr>
        </p:nvSpPr>
        <p:spPr/>
        <p:txBody>
          <a:bodyPr/>
          <a:lstStyle/>
          <a:p>
            <a:fld id="{B39AA88C-3570-4DF1-A478-DF63F286254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0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E2E1336-D6A9-4F11-A108-4A619574DD7D}" type="datetime1">
              <a:rPr lang="en-US" smtClean="0"/>
              <a:t>5/13/2017</a:t>
            </a:fld>
            <a:endParaRPr lang="en-US"/>
          </a:p>
        </p:txBody>
      </p:sp>
      <p:sp>
        <p:nvSpPr>
          <p:cNvPr id="5" name="Footer Placeholder 4"/>
          <p:cNvSpPr>
            <a:spLocks noGrp="1"/>
          </p:cNvSpPr>
          <p:nvPr>
            <p:ph type="ftr" sz="quarter" idx="11"/>
          </p:nvPr>
        </p:nvSpPr>
        <p:spPr/>
        <p:txBody>
          <a:bodyPr/>
          <a:lstStyle/>
          <a:p>
            <a:r>
              <a:rPr lang="en-US"/>
              <a:t>Scharf Realty – www.scharfrealestate.com</a:t>
            </a:r>
            <a:endParaRPr lang="en-US" dirty="0"/>
          </a:p>
        </p:txBody>
      </p:sp>
      <p:sp>
        <p:nvSpPr>
          <p:cNvPr id="6" name="Slide Number Placeholder 5"/>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342849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65622-E88B-442A-8C48-85EA6286C842}" type="datetime1">
              <a:rPr lang="en-US" smtClean="0"/>
              <a:t>5/13/2017</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Slide Number Placeholder 6"/>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375017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D221B-B13F-4223-9CEB-939A1697B8C2}" type="datetime1">
              <a:rPr lang="en-US" smtClean="0"/>
              <a:t>5/13/2017</a:t>
            </a:fld>
            <a:endParaRPr lang="en-US"/>
          </a:p>
        </p:txBody>
      </p:sp>
      <p:sp>
        <p:nvSpPr>
          <p:cNvPr id="8" name="Footer Placeholder 7"/>
          <p:cNvSpPr>
            <a:spLocks noGrp="1"/>
          </p:cNvSpPr>
          <p:nvPr>
            <p:ph type="ftr" sz="quarter" idx="11"/>
          </p:nvPr>
        </p:nvSpPr>
        <p:spPr/>
        <p:txBody>
          <a:bodyPr/>
          <a:lstStyle/>
          <a:p>
            <a:r>
              <a:rPr lang="en-US"/>
              <a:t>Scharf Realty – www.scharfrealestate.com</a:t>
            </a:r>
            <a:endParaRPr lang="en-US" dirty="0"/>
          </a:p>
        </p:txBody>
      </p:sp>
      <p:sp>
        <p:nvSpPr>
          <p:cNvPr id="9" name="Slide Number Placeholder 8"/>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425849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2A067B-7B5D-4E44-913A-2AFF4E578E70}" type="datetime1">
              <a:rPr lang="en-US" smtClean="0"/>
              <a:t>5/13/2017</a:t>
            </a:fld>
            <a:endParaRPr lang="en-US"/>
          </a:p>
        </p:txBody>
      </p:sp>
      <p:sp>
        <p:nvSpPr>
          <p:cNvPr id="4" name="Footer Placeholder 3"/>
          <p:cNvSpPr>
            <a:spLocks noGrp="1"/>
          </p:cNvSpPr>
          <p:nvPr>
            <p:ph type="ftr" sz="quarter" idx="11"/>
          </p:nvPr>
        </p:nvSpPr>
        <p:spPr/>
        <p:txBody>
          <a:bodyPr/>
          <a:lstStyle/>
          <a:p>
            <a:r>
              <a:rPr lang="en-US"/>
              <a:t>Scharf Realty – www.scharfrealestate.com</a:t>
            </a:r>
            <a:endParaRPr lang="en-US" dirty="0"/>
          </a:p>
        </p:txBody>
      </p:sp>
      <p:sp>
        <p:nvSpPr>
          <p:cNvPr id="5" name="Slide Number Placeholder 4"/>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269841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B2E87E-6D20-4385-917E-716A1C38AA2A}" type="datetime1">
              <a:rPr lang="en-US" smtClean="0"/>
              <a:t>5/13/2017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Scharf Realty – www.scharfrealestate.com</a:t>
            </a:r>
            <a:endParaRPr lang="en-US" dirty="0"/>
          </a:p>
        </p:txBody>
      </p:sp>
      <p:sp>
        <p:nvSpPr>
          <p:cNvPr id="9" name="Slide Number Placeholder 8"/>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127401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07F795-A5E8-4DAF-AC77-6250552B4AA3}" type="datetime1">
              <a:rPr lang="en-US" smtClean="0"/>
              <a:t>5/13/2017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Scharf Realty – www.scharfrealestate.com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9AA88C-3570-4DF1-A478-DF63F286254F}" type="slidenum">
              <a:rPr lang="en-US" smtClean="0"/>
              <a:t>‹#›</a:t>
            </a:fld>
            <a:endParaRPr lang="en-US"/>
          </a:p>
        </p:txBody>
      </p:sp>
    </p:spTree>
    <p:extLst>
      <p:ext uri="{BB962C8B-B14F-4D97-AF65-F5344CB8AC3E}">
        <p14:creationId xmlns:p14="http://schemas.microsoft.com/office/powerpoint/2010/main" val="247550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dpi="0" rotWithShape="1">
            <a:blip r:embed="rId2">
              <a:alphaModFix amt="56000"/>
              <a:lum bright="70000" contrast="-70000"/>
            </a:blip>
            <a:srcRect/>
            <a:stretch>
              <a:fillRect/>
            </a:stretch>
          </a:blipFill>
        </p:spPr>
        <p:txBody>
          <a:bodyPr lIns="457200" tIns="457200"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D37F92-C2EA-4722-B628-2C6B6B24A754}" type="datetime1">
              <a:rPr lang="en-US" smtClean="0"/>
              <a:t>5/13/2017</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Slide Number Placeholder 6"/>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337838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8B83D-7194-4A3A-9813-084395363A5E}" type="datetime1">
              <a:rPr lang="en-US" smtClean="0"/>
              <a:t>5/13/2017</a:t>
            </a:fld>
            <a:endParaRPr lang="en-US"/>
          </a:p>
        </p:txBody>
      </p:sp>
      <p:sp>
        <p:nvSpPr>
          <p:cNvPr id="5" name="Footer Placeholder 4"/>
          <p:cNvSpPr>
            <a:spLocks noGrp="1"/>
          </p:cNvSpPr>
          <p:nvPr>
            <p:ph type="ftr" sz="quarter" idx="11"/>
          </p:nvPr>
        </p:nvSpPr>
        <p:spPr/>
        <p:txBody>
          <a:bodyPr/>
          <a:lstStyle/>
          <a:p>
            <a:r>
              <a:rPr lang="en-US"/>
              <a:t>Scharf Realty – www.scharfrealestate.com</a:t>
            </a:r>
            <a:endParaRPr lang="en-US" dirty="0"/>
          </a:p>
        </p:txBody>
      </p:sp>
      <p:sp>
        <p:nvSpPr>
          <p:cNvPr id="6" name="Slide Number Placeholder 5"/>
          <p:cNvSpPr>
            <a:spLocks noGrp="1"/>
          </p:cNvSpPr>
          <p:nvPr>
            <p:ph type="sldNum" sz="quarter" idx="12"/>
          </p:nvPr>
        </p:nvSpPr>
        <p:spPr/>
        <p:txBody>
          <a:bodyPr/>
          <a:lstStyle/>
          <a:p>
            <a:fld id="{B39AA88C-3570-4DF1-A478-DF63F286254F}" type="slidenum">
              <a:rPr lang="en-US" smtClean="0"/>
              <a:t>‹#›</a:t>
            </a:fld>
            <a:endParaRPr lang="en-US"/>
          </a:p>
        </p:txBody>
      </p:sp>
    </p:spTree>
    <p:extLst>
      <p:ext uri="{BB962C8B-B14F-4D97-AF65-F5344CB8AC3E}">
        <p14:creationId xmlns:p14="http://schemas.microsoft.com/office/powerpoint/2010/main" val="131767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2000">
              <a:schemeClr val="accent6">
                <a:lumMod val="20000"/>
                <a:lumOff val="80000"/>
              </a:schemeClr>
            </a:gs>
            <a:gs pos="52000">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1">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9008870" y="4156842"/>
            <a:ext cx="3203102" cy="2210474"/>
          </a:xfrm>
          <a:prstGeom prst="rect">
            <a:avLst/>
          </a:prstGeom>
        </p:spPr>
      </p:pic>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mj-lt"/>
              </a:defRPr>
            </a:lvl1pPr>
          </a:lstStyle>
          <a:p>
            <a:fld id="{C3835613-6D7C-42D6-9658-16D8E3F7A7C8}" type="datetime1">
              <a:rPr lang="en-US" smtClean="0"/>
              <a:t>5/13/2017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100" cap="all" baseline="0">
                <a:solidFill>
                  <a:srgbClr val="FFFFFF"/>
                </a:solidFill>
                <a:latin typeface="+mj-lt"/>
              </a:defRPr>
            </a:lvl1pPr>
          </a:lstStyle>
          <a:p>
            <a:r>
              <a:rPr lang="en-US"/>
              <a:t>Scharf Realty – www.scharfrealestate.com</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mj-lt"/>
              </a:defRPr>
            </a:lvl1pPr>
          </a:lstStyle>
          <a:p>
            <a:fld id="{B39AA88C-3570-4DF1-A478-DF63F286254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4784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 id="2147483689"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Protesting Your Taxes</a:t>
            </a:r>
          </a:p>
        </p:txBody>
      </p:sp>
      <p:sp>
        <p:nvSpPr>
          <p:cNvPr id="3" name="Subtitle 2"/>
          <p:cNvSpPr>
            <a:spLocks noGrp="1"/>
          </p:cNvSpPr>
          <p:nvPr>
            <p:ph type="subTitle" idx="1"/>
          </p:nvPr>
        </p:nvSpPr>
        <p:spPr/>
        <p:txBody>
          <a:bodyPr/>
          <a:lstStyle/>
          <a:p>
            <a:r>
              <a:rPr lang="en-US" dirty="0"/>
              <a:t>It’s not easy, but it’s worth it</a:t>
            </a:r>
          </a:p>
        </p:txBody>
      </p:sp>
      <p:sp>
        <p:nvSpPr>
          <p:cNvPr id="5" name="Slide Number Placeholder 4"/>
          <p:cNvSpPr>
            <a:spLocks noGrp="1"/>
          </p:cNvSpPr>
          <p:nvPr>
            <p:ph type="sldNum" sz="quarter" idx="12"/>
          </p:nvPr>
        </p:nvSpPr>
        <p:spPr/>
        <p:txBody>
          <a:bodyPr/>
          <a:lstStyle/>
          <a:p>
            <a:fld id="{B39AA88C-3570-4DF1-A478-DF63F286254F}" type="slidenum">
              <a:rPr lang="en-US" smtClean="0"/>
              <a:t>1</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95FFE49B-5C01-4B4E-8DA0-ECDE314A6234}" type="datetime1">
              <a:rPr lang="en-US" smtClean="0"/>
              <a:t>5/13/2017</a:t>
            </a:fld>
            <a:endParaRPr lang="en-US"/>
          </a:p>
        </p:txBody>
      </p:sp>
    </p:spTree>
    <p:extLst>
      <p:ext uri="{BB962C8B-B14F-4D97-AF65-F5344CB8AC3E}">
        <p14:creationId xmlns:p14="http://schemas.microsoft.com/office/powerpoint/2010/main" val="92141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&amp; Reminders</a:t>
            </a:r>
          </a:p>
        </p:txBody>
      </p:sp>
      <p:pic>
        <p:nvPicPr>
          <p:cNvPr id="9" name="Graphic 8" descr="Stopwatch"/>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0256" y="1815171"/>
            <a:ext cx="980353" cy="980353"/>
          </a:xfrm>
          <a:prstGeom prst="rect">
            <a:avLst/>
          </a:prstGeom>
        </p:spPr>
      </p:pic>
      <p:sp>
        <p:nvSpPr>
          <p:cNvPr id="10" name="TextBox 9"/>
          <p:cNvSpPr txBox="1"/>
          <p:nvPr/>
        </p:nvSpPr>
        <p:spPr>
          <a:xfrm>
            <a:off x="2143585" y="2080053"/>
            <a:ext cx="5386553" cy="646331"/>
          </a:xfrm>
          <a:prstGeom prst="rect">
            <a:avLst/>
          </a:prstGeom>
          <a:noFill/>
        </p:spPr>
        <p:txBody>
          <a:bodyPr wrap="square" rtlCol="0">
            <a:spAutoFit/>
          </a:bodyPr>
          <a:lstStyle/>
          <a:p>
            <a:r>
              <a:rPr lang="en-US" sz="3600" dirty="0"/>
              <a:t>Watch deadlines closely!</a:t>
            </a:r>
          </a:p>
        </p:txBody>
      </p:sp>
      <p:pic>
        <p:nvPicPr>
          <p:cNvPr id="12" name="Graphic 11" descr="Documen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233" y="3026699"/>
            <a:ext cx="914400" cy="914400"/>
          </a:xfrm>
          <a:prstGeom prst="rect">
            <a:avLst/>
          </a:prstGeom>
        </p:spPr>
      </p:pic>
      <p:sp>
        <p:nvSpPr>
          <p:cNvPr id="13" name="TextBox 12"/>
          <p:cNvSpPr txBox="1"/>
          <p:nvPr/>
        </p:nvSpPr>
        <p:spPr>
          <a:xfrm>
            <a:off x="2143585" y="3126358"/>
            <a:ext cx="9291669" cy="892552"/>
          </a:xfrm>
          <a:prstGeom prst="rect">
            <a:avLst/>
          </a:prstGeom>
          <a:noFill/>
        </p:spPr>
        <p:txBody>
          <a:bodyPr wrap="square" rtlCol="0">
            <a:spAutoFit/>
          </a:bodyPr>
          <a:lstStyle/>
          <a:p>
            <a:r>
              <a:rPr lang="en-US" sz="3600" dirty="0"/>
              <a:t>Submit all evidence and rebuttals timely</a:t>
            </a:r>
          </a:p>
          <a:p>
            <a:pPr lvl="1"/>
            <a:r>
              <a:rPr lang="en-US" sz="1600" dirty="0"/>
              <a:t>Failure to submit timely evidence will cause an award for the county against you in most cases!</a:t>
            </a:r>
          </a:p>
        </p:txBody>
      </p:sp>
      <p:pic>
        <p:nvPicPr>
          <p:cNvPr id="15" name="Graphic 14" descr="Eye"/>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3233" y="4018910"/>
            <a:ext cx="914400" cy="914400"/>
          </a:xfrm>
          <a:prstGeom prst="rect">
            <a:avLst/>
          </a:prstGeom>
        </p:spPr>
      </p:pic>
      <p:sp>
        <p:nvSpPr>
          <p:cNvPr id="16" name="TextBox 15"/>
          <p:cNvSpPr txBox="1"/>
          <p:nvPr/>
        </p:nvSpPr>
        <p:spPr>
          <a:xfrm>
            <a:off x="2143585" y="4115382"/>
            <a:ext cx="8518634" cy="923330"/>
          </a:xfrm>
          <a:prstGeom prst="rect">
            <a:avLst/>
          </a:prstGeom>
          <a:noFill/>
        </p:spPr>
        <p:txBody>
          <a:bodyPr wrap="square" rtlCol="0">
            <a:spAutoFit/>
          </a:bodyPr>
          <a:lstStyle/>
          <a:p>
            <a:r>
              <a:rPr lang="en-US" sz="3600" dirty="0"/>
              <a:t>Watch the county for timelines too!</a:t>
            </a:r>
          </a:p>
          <a:p>
            <a:pPr marL="201168" lvl="1" indent="0">
              <a:buNone/>
            </a:pPr>
            <a:r>
              <a:rPr lang="en-US" dirty="0"/>
              <a:t>	</a:t>
            </a:r>
            <a:r>
              <a:rPr lang="en-US" sz="1600" dirty="0"/>
              <a:t>You might be able to catch them off guard and win by them missing a timeline!</a:t>
            </a:r>
          </a:p>
        </p:txBody>
      </p:sp>
      <p:pic>
        <p:nvPicPr>
          <p:cNvPr id="18" name="Graphic 17" descr="Photocopie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3233" y="5038712"/>
            <a:ext cx="914400" cy="914400"/>
          </a:xfrm>
          <a:prstGeom prst="rect">
            <a:avLst/>
          </a:prstGeom>
        </p:spPr>
      </p:pic>
      <p:sp>
        <p:nvSpPr>
          <p:cNvPr id="24" name="TextBox 23"/>
          <p:cNvSpPr txBox="1"/>
          <p:nvPr/>
        </p:nvSpPr>
        <p:spPr>
          <a:xfrm>
            <a:off x="2143585" y="5135184"/>
            <a:ext cx="9785656" cy="923330"/>
          </a:xfrm>
          <a:prstGeom prst="rect">
            <a:avLst/>
          </a:prstGeom>
          <a:noFill/>
        </p:spPr>
        <p:txBody>
          <a:bodyPr wrap="square" rtlCol="0">
            <a:spAutoFit/>
          </a:bodyPr>
          <a:lstStyle/>
          <a:p>
            <a:r>
              <a:rPr lang="en-US" sz="3600" dirty="0"/>
              <a:t>Get receipted copies and use certified mail</a:t>
            </a:r>
          </a:p>
          <a:p>
            <a:r>
              <a:rPr lang="en-US" dirty="0"/>
              <a:t>	</a:t>
            </a:r>
            <a:r>
              <a:rPr lang="en-US" sz="1600" dirty="0"/>
              <a:t>The more proof that you met deadlines, the better</a:t>
            </a:r>
          </a:p>
        </p:txBody>
      </p:sp>
      <p:sp>
        <p:nvSpPr>
          <p:cNvPr id="4" name="Slide Number Placeholder 3"/>
          <p:cNvSpPr>
            <a:spLocks noGrp="1"/>
          </p:cNvSpPr>
          <p:nvPr>
            <p:ph type="sldNum" sz="quarter" idx="12"/>
          </p:nvPr>
        </p:nvSpPr>
        <p:spPr/>
        <p:txBody>
          <a:bodyPr/>
          <a:lstStyle/>
          <a:p>
            <a:fld id="{B39AA88C-3570-4DF1-A478-DF63F286254F}" type="slidenum">
              <a:rPr lang="en-US" smtClean="0"/>
              <a:t>10</a:t>
            </a:fld>
            <a:endParaRPr lang="en-US"/>
          </a:p>
        </p:txBody>
      </p:sp>
      <p:sp>
        <p:nvSpPr>
          <p:cNvPr id="5" name="Footer Placeholder 4"/>
          <p:cNvSpPr>
            <a:spLocks noGrp="1"/>
          </p:cNvSpPr>
          <p:nvPr>
            <p:ph type="ftr" sz="quarter" idx="11"/>
          </p:nvPr>
        </p:nvSpPr>
        <p:spPr/>
        <p:txBody>
          <a:bodyPr/>
          <a:lstStyle/>
          <a:p>
            <a:r>
              <a:rPr lang="en-US"/>
              <a:t>Scharf Realty – www.scharfrealestate.com</a:t>
            </a:r>
            <a:endParaRPr lang="en-US" dirty="0"/>
          </a:p>
        </p:txBody>
      </p:sp>
      <p:sp>
        <p:nvSpPr>
          <p:cNvPr id="6" name="Date Placeholder 5"/>
          <p:cNvSpPr>
            <a:spLocks noGrp="1"/>
          </p:cNvSpPr>
          <p:nvPr>
            <p:ph type="dt" sz="half" idx="10"/>
          </p:nvPr>
        </p:nvSpPr>
        <p:spPr/>
        <p:txBody>
          <a:bodyPr/>
          <a:lstStyle/>
          <a:p>
            <a:fld id="{53EF8300-CFF9-4E5F-BEEE-841DD1D9AFD7}" type="datetime1">
              <a:rPr lang="en-US" smtClean="0"/>
              <a:t>5/13/2017</a:t>
            </a:fld>
            <a:endParaRPr lang="en-US"/>
          </a:p>
        </p:txBody>
      </p:sp>
    </p:spTree>
    <p:extLst>
      <p:ext uri="{BB962C8B-B14F-4D97-AF65-F5344CB8AC3E}">
        <p14:creationId xmlns:p14="http://schemas.microsoft.com/office/powerpoint/2010/main" val="281825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Questions?</a:t>
            </a:r>
            <a:r>
              <a:rPr lang="en-US" dirty="0"/>
              <a:t>	</a:t>
            </a: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19766" b="19766"/>
          <a:stretch>
            <a:fillRect/>
          </a:stretch>
        </p:blipFill>
        <p:spPr/>
      </p:pic>
      <p:sp>
        <p:nvSpPr>
          <p:cNvPr id="8" name="Text Placeholder 7"/>
          <p:cNvSpPr>
            <a:spLocks noGrp="1"/>
          </p:cNvSpPr>
          <p:nvPr>
            <p:ph type="body" sz="half" idx="2"/>
          </p:nvPr>
        </p:nvSpPr>
        <p:spPr/>
        <p:txBody>
          <a:bodyPr>
            <a:normAutofit/>
          </a:bodyPr>
          <a:lstStyle/>
          <a:p>
            <a:pPr algn="ctr"/>
            <a:r>
              <a:rPr lang="en-US" sz="2400" dirty="0"/>
              <a:t>Slides available at </a:t>
            </a:r>
            <a:r>
              <a:rPr lang="en-US" sz="2400" dirty="0">
                <a:solidFill>
                  <a:schemeClr val="bg1"/>
                </a:solidFill>
              </a:rPr>
              <a:t>http://www.scharfrealestate.com/education </a:t>
            </a:r>
          </a:p>
        </p:txBody>
      </p:sp>
      <p:sp>
        <p:nvSpPr>
          <p:cNvPr id="4" name="Date Placeholder 3"/>
          <p:cNvSpPr>
            <a:spLocks noGrp="1"/>
          </p:cNvSpPr>
          <p:nvPr>
            <p:ph type="dt" sz="half" idx="10"/>
          </p:nvPr>
        </p:nvSpPr>
        <p:spPr/>
        <p:txBody>
          <a:bodyPr/>
          <a:lstStyle/>
          <a:p>
            <a:fld id="{5E2E1336-D6A9-4F11-A108-4A619574DD7D}" type="datetime1">
              <a:rPr lang="en-US" smtClean="0"/>
              <a:t>5/13/2017</a:t>
            </a:fld>
            <a:endParaRPr lang="en-US"/>
          </a:p>
        </p:txBody>
      </p:sp>
      <p:sp>
        <p:nvSpPr>
          <p:cNvPr id="5" name="Footer Placeholder 4"/>
          <p:cNvSpPr>
            <a:spLocks noGrp="1"/>
          </p:cNvSpPr>
          <p:nvPr>
            <p:ph type="ftr" sz="quarter" idx="11"/>
          </p:nvPr>
        </p:nvSpPr>
        <p:spPr/>
        <p:txBody>
          <a:bodyPr/>
          <a:lstStyle/>
          <a:p>
            <a:r>
              <a:rPr lang="en-US"/>
              <a:t>Scharf Realty – www.scharfrealestate.com</a:t>
            </a:r>
            <a:endParaRPr lang="en-US" dirty="0"/>
          </a:p>
        </p:txBody>
      </p:sp>
      <p:sp>
        <p:nvSpPr>
          <p:cNvPr id="6" name="Slide Number Placeholder 5"/>
          <p:cNvSpPr>
            <a:spLocks noGrp="1"/>
          </p:cNvSpPr>
          <p:nvPr>
            <p:ph type="sldNum" sz="quarter" idx="12"/>
          </p:nvPr>
        </p:nvSpPr>
        <p:spPr/>
        <p:txBody>
          <a:bodyPr/>
          <a:lstStyle/>
          <a:p>
            <a:fld id="{B39AA88C-3570-4DF1-A478-DF63F286254F}" type="slidenum">
              <a:rPr lang="en-US" smtClean="0"/>
              <a:t>11</a:t>
            </a:fld>
            <a:endParaRPr lang="en-US"/>
          </a:p>
        </p:txBody>
      </p:sp>
    </p:spTree>
    <p:extLst>
      <p:ext uri="{BB962C8B-B14F-4D97-AF65-F5344CB8AC3E}">
        <p14:creationId xmlns:p14="http://schemas.microsoft.com/office/powerpoint/2010/main" val="28890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Tax Protest Overview</a:t>
            </a:r>
          </a:p>
          <a:p>
            <a:pPr lvl="1"/>
            <a:r>
              <a:rPr lang="en-US" sz="2000" dirty="0"/>
              <a:t>Informal hearing</a:t>
            </a:r>
          </a:p>
          <a:p>
            <a:pPr lvl="1"/>
            <a:r>
              <a:rPr lang="en-US" sz="2000" dirty="0"/>
              <a:t>Formal hearing</a:t>
            </a:r>
          </a:p>
          <a:p>
            <a:pPr lvl="1"/>
            <a:r>
              <a:rPr lang="en-US" sz="2000" dirty="0"/>
              <a:t>Binding arbitration </a:t>
            </a:r>
          </a:p>
          <a:p>
            <a:r>
              <a:rPr lang="en-US" dirty="0"/>
              <a:t>Timelines </a:t>
            </a:r>
          </a:p>
          <a:p>
            <a:r>
              <a:rPr lang="en-US" dirty="0"/>
              <a:t>Prepare evidence</a:t>
            </a:r>
          </a:p>
          <a:p>
            <a:pPr lvl="1"/>
            <a:r>
              <a:rPr lang="en-US" sz="2000" dirty="0"/>
              <a:t>Comps of nearby area</a:t>
            </a:r>
          </a:p>
          <a:p>
            <a:pPr lvl="1"/>
            <a:r>
              <a:rPr lang="en-US" sz="2000" dirty="0"/>
              <a:t>Narrative &amp; Reasoning</a:t>
            </a:r>
          </a:p>
          <a:p>
            <a:r>
              <a:rPr lang="en-US" dirty="0"/>
              <a:t>Ways to Get Your Taxes Lowered</a:t>
            </a:r>
          </a:p>
          <a:p>
            <a:r>
              <a:rPr lang="en-US" dirty="0"/>
              <a:t>Reminders</a:t>
            </a:r>
          </a:p>
          <a:p>
            <a:endParaRPr lang="en-US" dirty="0"/>
          </a:p>
        </p:txBody>
      </p:sp>
      <p:sp>
        <p:nvSpPr>
          <p:cNvPr id="5" name="Slide Number Placeholder 4"/>
          <p:cNvSpPr>
            <a:spLocks noGrp="1"/>
          </p:cNvSpPr>
          <p:nvPr>
            <p:ph type="sldNum" sz="quarter" idx="12"/>
          </p:nvPr>
        </p:nvSpPr>
        <p:spPr/>
        <p:txBody>
          <a:bodyPr/>
          <a:lstStyle/>
          <a:p>
            <a:fld id="{B39AA88C-3570-4DF1-A478-DF63F286254F}" type="slidenum">
              <a:rPr lang="en-US" smtClean="0"/>
              <a:t>2</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EB755648-6295-4ECB-98BD-1181474D6FE4}" type="datetime1">
              <a:rPr lang="en-US" smtClean="0"/>
              <a:t>5/13/2017</a:t>
            </a:fld>
            <a:endParaRPr lang="en-US"/>
          </a:p>
        </p:txBody>
      </p:sp>
    </p:spTree>
    <p:extLst>
      <p:ext uri="{BB962C8B-B14F-4D97-AF65-F5344CB8AC3E}">
        <p14:creationId xmlns:p14="http://schemas.microsoft.com/office/powerpoint/2010/main" val="119629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 Protest Overview</a:t>
            </a:r>
          </a:p>
        </p:txBody>
      </p:sp>
      <p:sp>
        <p:nvSpPr>
          <p:cNvPr id="4" name="Content Placeholder 3"/>
          <p:cNvSpPr>
            <a:spLocks noGrp="1"/>
          </p:cNvSpPr>
          <p:nvPr>
            <p:ph idx="1"/>
          </p:nvPr>
        </p:nvSpPr>
        <p:spPr>
          <a:xfrm>
            <a:off x="1097280" y="1845733"/>
            <a:ext cx="10058400" cy="4291297"/>
          </a:xfrm>
        </p:spPr>
        <p:txBody>
          <a:bodyPr>
            <a:normAutofit/>
          </a:bodyPr>
          <a:lstStyle/>
          <a:p>
            <a:pPr lvl="1"/>
            <a:r>
              <a:rPr lang="en-US" sz="2000" dirty="0"/>
              <a:t>Informal hearing - First phase</a:t>
            </a:r>
          </a:p>
          <a:p>
            <a:pPr lvl="3"/>
            <a:r>
              <a:rPr lang="en-US" sz="2000" dirty="0"/>
              <a:t>We call this the “cattle call” - It is designed to thin out the herd</a:t>
            </a:r>
          </a:p>
          <a:p>
            <a:pPr lvl="3"/>
            <a:r>
              <a:rPr lang="en-US" sz="2000" dirty="0"/>
              <a:t>BCAD has policies and set margins for adjustments on appraised values</a:t>
            </a:r>
          </a:p>
          <a:p>
            <a:pPr lvl="3"/>
            <a:r>
              <a:rPr lang="en-US" sz="2000" dirty="0"/>
              <a:t>If you don’t agree with what BCAD offers, you move on to the Formal hearing</a:t>
            </a:r>
          </a:p>
          <a:p>
            <a:pPr marL="566928" lvl="3" indent="0">
              <a:buNone/>
            </a:pPr>
            <a:endParaRPr lang="en-US" sz="2000" dirty="0"/>
          </a:p>
          <a:p>
            <a:pPr lvl="1"/>
            <a:r>
              <a:rPr lang="en-US" sz="2000" dirty="0"/>
              <a:t>Formal hearing - Second phase </a:t>
            </a:r>
          </a:p>
          <a:p>
            <a:pPr lvl="3"/>
            <a:r>
              <a:rPr lang="en-US" sz="2000" dirty="0"/>
              <a:t>You present evidence in front of 3 members of the Appraisal Review Board or “ARB”</a:t>
            </a:r>
          </a:p>
          <a:p>
            <a:pPr lvl="3"/>
            <a:r>
              <a:rPr lang="en-US" sz="2000" dirty="0"/>
              <a:t>Better chance of lowering values, as there is no set margin policy for adjustments, like with Informal</a:t>
            </a:r>
          </a:p>
          <a:p>
            <a:pPr lvl="3"/>
            <a:r>
              <a:rPr lang="en-US" sz="2000" dirty="0"/>
              <a:t>However, you are still on BCAD turf and </a:t>
            </a:r>
            <a:r>
              <a:rPr lang="en-US" sz="2000" b="1" u="sng" dirty="0"/>
              <a:t>they are not there to help you</a:t>
            </a:r>
          </a:p>
          <a:p>
            <a:pPr lvl="4"/>
            <a:r>
              <a:rPr lang="en-US" sz="2000" dirty="0"/>
              <a:t>These members are selected by and paid by BCAD</a:t>
            </a:r>
          </a:p>
        </p:txBody>
      </p:sp>
      <p:sp>
        <p:nvSpPr>
          <p:cNvPr id="5" name="Slide Number Placeholder 4"/>
          <p:cNvSpPr>
            <a:spLocks noGrp="1"/>
          </p:cNvSpPr>
          <p:nvPr>
            <p:ph type="sldNum" sz="quarter" idx="12"/>
          </p:nvPr>
        </p:nvSpPr>
        <p:spPr/>
        <p:txBody>
          <a:bodyPr/>
          <a:lstStyle/>
          <a:p>
            <a:fld id="{B39AA88C-3570-4DF1-A478-DF63F286254F}" type="slidenum">
              <a:rPr lang="en-US" smtClean="0"/>
              <a:t>3</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B063B23D-DF05-4FC6-83CA-0D1518493489}" type="datetime1">
              <a:rPr lang="en-US" smtClean="0"/>
              <a:t>5/13/2017</a:t>
            </a:fld>
            <a:endParaRPr lang="en-US"/>
          </a:p>
        </p:txBody>
      </p:sp>
    </p:spTree>
    <p:extLst>
      <p:ext uri="{BB962C8B-B14F-4D97-AF65-F5344CB8AC3E}">
        <p14:creationId xmlns:p14="http://schemas.microsoft.com/office/powerpoint/2010/main" val="268603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 Protest Overview</a:t>
            </a:r>
          </a:p>
        </p:txBody>
      </p:sp>
      <p:sp>
        <p:nvSpPr>
          <p:cNvPr id="4" name="Content Placeholder 3"/>
          <p:cNvSpPr>
            <a:spLocks noGrp="1"/>
          </p:cNvSpPr>
          <p:nvPr>
            <p:ph idx="1"/>
          </p:nvPr>
        </p:nvSpPr>
        <p:spPr>
          <a:xfrm>
            <a:off x="1097280" y="1896533"/>
            <a:ext cx="10218420" cy="4433928"/>
          </a:xfrm>
        </p:spPr>
        <p:txBody>
          <a:bodyPr>
            <a:noAutofit/>
          </a:bodyPr>
          <a:lstStyle/>
          <a:p>
            <a:pPr lvl="1"/>
            <a:r>
              <a:rPr lang="en-US" sz="2000" dirty="0"/>
              <a:t>Binding arbitration - Third phase </a:t>
            </a:r>
          </a:p>
          <a:p>
            <a:pPr lvl="3"/>
            <a:r>
              <a:rPr lang="en-US" sz="2000" dirty="0"/>
              <a:t>An Arbitrator hears and examines the facts of an ARB appeal and makes a binding decision </a:t>
            </a:r>
          </a:p>
          <a:p>
            <a:pPr lvl="3"/>
            <a:r>
              <a:rPr lang="en-US" sz="2000" dirty="0"/>
              <a:t>Better chance of getting your valuations lowered than you have in phase 1 &amp; 2</a:t>
            </a:r>
          </a:p>
          <a:p>
            <a:pPr lvl="3"/>
            <a:r>
              <a:rPr lang="en-US" sz="2000" dirty="0"/>
              <a:t>Judge is neutral for both parties and it levels the playing field</a:t>
            </a:r>
          </a:p>
          <a:p>
            <a:pPr lvl="5"/>
            <a:r>
              <a:rPr lang="en-US" sz="2000" dirty="0"/>
              <a:t>BCAD or the county will always try to hold the meeting in their district offices </a:t>
            </a:r>
          </a:p>
          <a:p>
            <a:pPr lvl="6"/>
            <a:r>
              <a:rPr lang="en-US" sz="2000" u="sng" dirty="0"/>
              <a:t>You can request a neutral location for the meeting</a:t>
            </a:r>
          </a:p>
          <a:p>
            <a:pPr lvl="3"/>
            <a:r>
              <a:rPr lang="en-US" sz="2000" dirty="0"/>
              <a:t>This option will cost you upfront and it is a set fee</a:t>
            </a:r>
          </a:p>
          <a:p>
            <a:pPr lvl="5"/>
            <a:r>
              <a:rPr lang="en-US" sz="2000" dirty="0"/>
              <a:t>$500 fee upfront</a:t>
            </a:r>
          </a:p>
          <a:p>
            <a:pPr lvl="5"/>
            <a:r>
              <a:rPr lang="en-US" sz="2000" dirty="0"/>
              <a:t>$450 of which is returned to party that Arbitrator’s assigned valuation is closest to</a:t>
            </a:r>
          </a:p>
          <a:p>
            <a:pPr lvl="4"/>
            <a:r>
              <a:rPr lang="en-US" sz="2000" dirty="0"/>
              <a:t>Refund of applicable overpaid taxes if your valuation is successfully lowered</a:t>
            </a:r>
          </a:p>
        </p:txBody>
      </p:sp>
      <p:sp>
        <p:nvSpPr>
          <p:cNvPr id="5" name="Slide Number Placeholder 4"/>
          <p:cNvSpPr>
            <a:spLocks noGrp="1"/>
          </p:cNvSpPr>
          <p:nvPr>
            <p:ph type="sldNum" sz="quarter" idx="12"/>
          </p:nvPr>
        </p:nvSpPr>
        <p:spPr/>
        <p:txBody>
          <a:bodyPr/>
          <a:lstStyle/>
          <a:p>
            <a:fld id="{B39AA88C-3570-4DF1-A478-DF63F286254F}" type="slidenum">
              <a:rPr lang="en-US" smtClean="0"/>
              <a:t>4</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EC61746B-379B-467F-BEFA-5244572C7FE6}" type="datetime1">
              <a:rPr lang="en-US" smtClean="0"/>
              <a:t>5/13/2017</a:t>
            </a:fld>
            <a:endParaRPr lang="en-US"/>
          </a:p>
        </p:txBody>
      </p:sp>
    </p:spTree>
    <p:extLst>
      <p:ext uri="{BB962C8B-B14F-4D97-AF65-F5344CB8AC3E}">
        <p14:creationId xmlns:p14="http://schemas.microsoft.com/office/powerpoint/2010/main" val="89353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Timelines</a:t>
            </a:r>
          </a:p>
        </p:txBody>
      </p:sp>
      <p:sp>
        <p:nvSpPr>
          <p:cNvPr id="5" name="Content Placeholder 4"/>
          <p:cNvSpPr>
            <a:spLocks noGrp="1"/>
          </p:cNvSpPr>
          <p:nvPr>
            <p:ph idx="1"/>
          </p:nvPr>
        </p:nvSpPr>
        <p:spPr>
          <a:xfrm>
            <a:off x="1097280" y="1845734"/>
            <a:ext cx="10058400" cy="4317674"/>
          </a:xfrm>
        </p:spPr>
        <p:txBody>
          <a:bodyPr>
            <a:normAutofit/>
          </a:bodyPr>
          <a:lstStyle/>
          <a:p>
            <a:pPr lvl="1"/>
            <a:r>
              <a:rPr lang="en-US" sz="2000" dirty="0"/>
              <a:t>Initial filing deadline of form 50-132 (“Notice of Protest”) (available on BCAD website) </a:t>
            </a:r>
          </a:p>
          <a:p>
            <a:pPr lvl="3"/>
            <a:r>
              <a:rPr lang="en-US" sz="2000" b="1" u="sng" dirty="0"/>
              <a:t>Due by midnight, May 31. </a:t>
            </a:r>
          </a:p>
          <a:p>
            <a:pPr lvl="3"/>
            <a:r>
              <a:rPr lang="en-US" sz="2000" dirty="0"/>
              <a:t>Exception – if notice of appraised value was delivered to you after May 2, deadline to file protest is extended by 30 days after notice received</a:t>
            </a:r>
          </a:p>
          <a:p>
            <a:pPr marL="566928" lvl="3" indent="0">
              <a:buNone/>
            </a:pPr>
            <a:endParaRPr lang="en-US" sz="2000" dirty="0"/>
          </a:p>
          <a:p>
            <a:pPr lvl="1"/>
            <a:r>
              <a:rPr lang="en-US" sz="2000" dirty="0"/>
              <a:t>Notice of informal hearing date/time will be sent via mail</a:t>
            </a:r>
          </a:p>
          <a:p>
            <a:pPr lvl="1"/>
            <a:r>
              <a:rPr lang="en-US" sz="2000" dirty="0"/>
              <a:t>Formal hearing is normally set for 1 week after informal appointment</a:t>
            </a:r>
          </a:p>
          <a:p>
            <a:pPr lvl="1"/>
            <a:r>
              <a:rPr lang="en-US" sz="2000" dirty="0"/>
              <a:t>Binding arbitration date will be determined by Arbitrator once he/she is assigned</a:t>
            </a:r>
          </a:p>
          <a:p>
            <a:pPr lvl="1"/>
            <a:endParaRPr lang="en-US" sz="2000" dirty="0"/>
          </a:p>
          <a:p>
            <a:pPr lvl="2"/>
            <a:r>
              <a:rPr lang="en-US" sz="1600" dirty="0"/>
              <a:t>**Note – Be sure your taxes are paid on time, regardless of when your binding arbitration hearing takes place.  It may be after your tax due date, so don’t forget to pay them!  If you win in binding, your overpaid tax amount will be refunded to you.</a:t>
            </a:r>
          </a:p>
          <a:p>
            <a:pPr marL="0" indent="0">
              <a:buNone/>
            </a:pPr>
            <a:endParaRPr lang="en-US" dirty="0"/>
          </a:p>
        </p:txBody>
      </p:sp>
      <p:sp>
        <p:nvSpPr>
          <p:cNvPr id="3" name="Slide Number Placeholder 2"/>
          <p:cNvSpPr>
            <a:spLocks noGrp="1"/>
          </p:cNvSpPr>
          <p:nvPr>
            <p:ph type="sldNum" sz="quarter" idx="12"/>
          </p:nvPr>
        </p:nvSpPr>
        <p:spPr/>
        <p:txBody>
          <a:bodyPr/>
          <a:lstStyle/>
          <a:p>
            <a:fld id="{B39AA88C-3570-4DF1-A478-DF63F286254F}" type="slidenum">
              <a:rPr lang="en-US" smtClean="0"/>
              <a:t>5</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7529406B-CCDF-4C53-9C04-A02779F6F70F}" type="datetime1">
              <a:rPr lang="en-US" smtClean="0"/>
              <a:t>5/13/2017</a:t>
            </a:fld>
            <a:endParaRPr lang="en-US"/>
          </a:p>
        </p:txBody>
      </p:sp>
    </p:spTree>
    <p:extLst>
      <p:ext uri="{BB962C8B-B14F-4D97-AF65-F5344CB8AC3E}">
        <p14:creationId xmlns:p14="http://schemas.microsoft.com/office/powerpoint/2010/main" val="241104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Timelines</a:t>
            </a:r>
          </a:p>
        </p:txBody>
      </p:sp>
      <p:sp>
        <p:nvSpPr>
          <p:cNvPr id="5" name="Content Placeholder 4"/>
          <p:cNvSpPr>
            <a:spLocks noGrp="1"/>
          </p:cNvSpPr>
          <p:nvPr>
            <p:ph idx="1"/>
          </p:nvPr>
        </p:nvSpPr>
        <p:spPr/>
        <p:txBody>
          <a:bodyPr>
            <a:normAutofit/>
          </a:bodyPr>
          <a:lstStyle/>
          <a:p>
            <a:pPr lvl="1"/>
            <a:r>
              <a:rPr lang="en-US" sz="2000" dirty="0"/>
              <a:t>After the formal hearing, BCAD will send the ARB’s revised appraised values via mail.</a:t>
            </a:r>
          </a:p>
          <a:p>
            <a:pPr marL="201168" lvl="1" indent="0">
              <a:buNone/>
            </a:pPr>
            <a:r>
              <a:rPr lang="en-US" sz="2000" dirty="0"/>
              <a:t>  </a:t>
            </a:r>
          </a:p>
          <a:p>
            <a:pPr lvl="3"/>
            <a:r>
              <a:rPr lang="en-US" sz="2000" dirty="0"/>
              <a:t>Your Options:</a:t>
            </a:r>
          </a:p>
          <a:p>
            <a:pPr lvl="5"/>
            <a:r>
              <a:rPr lang="en-US" sz="2000" dirty="0"/>
              <a:t>Do nothing and accept these new values</a:t>
            </a:r>
          </a:p>
          <a:p>
            <a:pPr lvl="5"/>
            <a:r>
              <a:rPr lang="en-US" sz="2000" dirty="0"/>
              <a:t>Submit request for Binding Arbitration (TX comptroller form 50-706) &amp; mail a $500 check no later than 45 days after revised values received </a:t>
            </a:r>
          </a:p>
          <a:p>
            <a:pPr lvl="6"/>
            <a:r>
              <a:rPr lang="en-US" sz="2000" dirty="0"/>
              <a:t>Optional: submit Appointment of Arbitrator form </a:t>
            </a:r>
            <a:r>
              <a:rPr lang="en-US" sz="2000" i="1" dirty="0"/>
              <a:t>(Comptroller will mail you letter with instructions regarding this)</a:t>
            </a:r>
            <a:endParaRPr lang="en-US" sz="2000" dirty="0"/>
          </a:p>
          <a:p>
            <a:pPr lvl="6"/>
            <a:r>
              <a:rPr lang="en-US" sz="2000" dirty="0"/>
              <a:t>A neutral arbitrator sets hearing date and oversees session</a:t>
            </a:r>
          </a:p>
          <a:p>
            <a:pPr lvl="6"/>
            <a:r>
              <a:rPr lang="en-US" sz="2000" dirty="0"/>
              <a:t>Arbitrator will determine the award within 20 days of hearing</a:t>
            </a:r>
          </a:p>
          <a:p>
            <a:pPr marL="0" indent="0">
              <a:buNone/>
            </a:pPr>
            <a:endParaRPr lang="en-US" dirty="0"/>
          </a:p>
        </p:txBody>
      </p:sp>
      <p:sp>
        <p:nvSpPr>
          <p:cNvPr id="3" name="Slide Number Placeholder 2"/>
          <p:cNvSpPr>
            <a:spLocks noGrp="1"/>
          </p:cNvSpPr>
          <p:nvPr>
            <p:ph type="sldNum" sz="quarter" idx="12"/>
          </p:nvPr>
        </p:nvSpPr>
        <p:spPr/>
        <p:txBody>
          <a:bodyPr/>
          <a:lstStyle/>
          <a:p>
            <a:fld id="{B39AA88C-3570-4DF1-A478-DF63F286254F}" type="slidenum">
              <a:rPr lang="en-US" smtClean="0"/>
              <a:t>6</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D265D3A6-9083-4E35-89A9-44CD8312C2FA}" type="datetime1">
              <a:rPr lang="en-US" smtClean="0"/>
              <a:t>5/13/2017</a:t>
            </a:fld>
            <a:endParaRPr lang="en-US"/>
          </a:p>
        </p:txBody>
      </p:sp>
    </p:spTree>
    <p:extLst>
      <p:ext uri="{BB962C8B-B14F-4D97-AF65-F5344CB8AC3E}">
        <p14:creationId xmlns:p14="http://schemas.microsoft.com/office/powerpoint/2010/main" val="96107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Evidence</a:t>
            </a:r>
          </a:p>
        </p:txBody>
      </p:sp>
      <p:sp>
        <p:nvSpPr>
          <p:cNvPr id="3" name="Content Placeholder 2"/>
          <p:cNvSpPr>
            <a:spLocks noGrp="1"/>
          </p:cNvSpPr>
          <p:nvPr>
            <p:ph idx="1"/>
          </p:nvPr>
        </p:nvSpPr>
        <p:spPr/>
        <p:txBody>
          <a:bodyPr>
            <a:normAutofit lnSpcReduction="10000"/>
          </a:bodyPr>
          <a:lstStyle/>
          <a:p>
            <a:pPr lvl="1"/>
            <a:r>
              <a:rPr lang="en-US" sz="2000" dirty="0"/>
              <a:t>Comps of nearby area</a:t>
            </a:r>
          </a:p>
          <a:p>
            <a:pPr lvl="2"/>
            <a:r>
              <a:rPr lang="en-US" sz="2000" dirty="0"/>
              <a:t>Gather $/sf and lot sizes in comp data </a:t>
            </a:r>
          </a:p>
          <a:p>
            <a:pPr lvl="2"/>
            <a:r>
              <a:rPr lang="en-US" sz="2000" dirty="0"/>
              <a:t>Note age and condition of your property and all comps</a:t>
            </a:r>
          </a:p>
          <a:p>
            <a:pPr lvl="2"/>
            <a:r>
              <a:rPr lang="en-US" sz="2000" dirty="0"/>
              <a:t>Recent sales important (as </a:t>
            </a:r>
            <a:r>
              <a:rPr lang="en-US" sz="2000" dirty="0" err="1"/>
              <a:t>bcad</a:t>
            </a:r>
            <a:r>
              <a:rPr lang="en-US" sz="2000" dirty="0"/>
              <a:t> will use), but know the facts</a:t>
            </a:r>
          </a:p>
          <a:p>
            <a:pPr lvl="4"/>
            <a:r>
              <a:rPr lang="en-US" sz="2000" dirty="0"/>
              <a:t>i.e. Is BCAD trying to compare a recently remodeled home with your older home?</a:t>
            </a:r>
          </a:p>
          <a:p>
            <a:pPr lvl="2"/>
            <a:r>
              <a:rPr lang="en-US" sz="2000" dirty="0"/>
              <a:t>So unique in GF that any other comps outside of GF are not even relevant</a:t>
            </a:r>
          </a:p>
          <a:p>
            <a:pPr lvl="2"/>
            <a:endParaRPr lang="en-US" sz="2000" dirty="0"/>
          </a:p>
          <a:p>
            <a:pPr lvl="2"/>
            <a:r>
              <a:rPr lang="en-US" sz="2000" dirty="0"/>
              <a:t>Narrative</a:t>
            </a:r>
          </a:p>
          <a:p>
            <a:pPr lvl="3"/>
            <a:r>
              <a:rPr lang="en-US" sz="2000" dirty="0"/>
              <a:t>Put together a narrative consisting of a few paragraphs explaining your reasoning behind your evaluation</a:t>
            </a:r>
          </a:p>
          <a:p>
            <a:pPr lvl="3"/>
            <a:r>
              <a:rPr lang="en-US" sz="2000" dirty="0"/>
              <a:t>Use the comps you prepared to explain your reasoning</a:t>
            </a:r>
          </a:p>
          <a:p>
            <a:pPr lvl="3"/>
            <a:r>
              <a:rPr lang="en-US" sz="2000" dirty="0"/>
              <a:t>Use pictures to support your argument</a:t>
            </a:r>
          </a:p>
          <a:p>
            <a:endParaRPr lang="en-US" dirty="0"/>
          </a:p>
        </p:txBody>
      </p:sp>
      <p:sp>
        <p:nvSpPr>
          <p:cNvPr id="5" name="Slide Number Placeholder 4"/>
          <p:cNvSpPr>
            <a:spLocks noGrp="1"/>
          </p:cNvSpPr>
          <p:nvPr>
            <p:ph type="sldNum" sz="quarter" idx="12"/>
          </p:nvPr>
        </p:nvSpPr>
        <p:spPr/>
        <p:txBody>
          <a:bodyPr/>
          <a:lstStyle/>
          <a:p>
            <a:fld id="{B39AA88C-3570-4DF1-A478-DF63F286254F}" type="slidenum">
              <a:rPr lang="en-US" smtClean="0"/>
              <a:t>7</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10E6FB2D-D2D8-4387-857D-06C00E621608}" type="datetime1">
              <a:rPr lang="en-US" smtClean="0"/>
              <a:t>5/13/2017</a:t>
            </a:fld>
            <a:endParaRPr lang="en-US"/>
          </a:p>
        </p:txBody>
      </p:sp>
    </p:spTree>
    <p:extLst>
      <p:ext uri="{BB962C8B-B14F-4D97-AF65-F5344CB8AC3E}">
        <p14:creationId xmlns:p14="http://schemas.microsoft.com/office/powerpoint/2010/main" val="327676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Get Your Taxes Lowered</a:t>
            </a:r>
          </a:p>
        </p:txBody>
      </p:sp>
      <p:sp>
        <p:nvSpPr>
          <p:cNvPr id="3" name="Content Placeholder 2"/>
          <p:cNvSpPr>
            <a:spLocks noGrp="1"/>
          </p:cNvSpPr>
          <p:nvPr>
            <p:ph idx="1"/>
          </p:nvPr>
        </p:nvSpPr>
        <p:spPr>
          <a:xfrm>
            <a:off x="1097280" y="1837592"/>
            <a:ext cx="10058400" cy="4031502"/>
          </a:xfrm>
        </p:spPr>
        <p:txBody>
          <a:bodyPr>
            <a:normAutofit fontScale="92500" lnSpcReduction="10000"/>
          </a:bodyPr>
          <a:lstStyle/>
          <a:p>
            <a:pPr lvl="1"/>
            <a:r>
              <a:rPr lang="en-US" sz="2000" b="1" dirty="0"/>
              <a:t>You can do it yourself</a:t>
            </a:r>
          </a:p>
          <a:p>
            <a:pPr lvl="2"/>
            <a:r>
              <a:rPr lang="en-US" sz="1800" dirty="0"/>
              <a:t>It is a significant time investment, but you can do it</a:t>
            </a:r>
          </a:p>
          <a:p>
            <a:pPr lvl="2"/>
            <a:r>
              <a:rPr lang="en-US" sz="1800" dirty="0"/>
              <a:t>Use the tips provided in this presentation</a:t>
            </a:r>
          </a:p>
          <a:p>
            <a:pPr lvl="1"/>
            <a:r>
              <a:rPr lang="en-US" sz="2000" b="1" dirty="0"/>
              <a:t>Tax Protest Lawyers or other Companies</a:t>
            </a:r>
          </a:p>
          <a:p>
            <a:pPr lvl="2"/>
            <a:r>
              <a:rPr lang="en-US" sz="1800" dirty="0"/>
              <a:t>Most charge a flat fee and sometimes an additional % of the tax savings, whether they win or lose your case</a:t>
            </a:r>
          </a:p>
          <a:p>
            <a:pPr lvl="2"/>
            <a:r>
              <a:rPr lang="en-US" sz="1800" dirty="0"/>
              <a:t>Crunch the numbers to avoid paying a company more to fight your taxes than you would if you left the valuation alone and just paid taxes on your higher valuation</a:t>
            </a:r>
          </a:p>
          <a:p>
            <a:pPr lvl="1"/>
            <a:r>
              <a:rPr lang="en-US" sz="2000" b="1" dirty="0"/>
              <a:t>Use Scharf Real Estate</a:t>
            </a:r>
          </a:p>
          <a:p>
            <a:pPr lvl="2"/>
            <a:r>
              <a:rPr lang="en-US" sz="1800" dirty="0"/>
              <a:t>We are experienced Realtors that have successfully fought taxes for decades  </a:t>
            </a:r>
          </a:p>
          <a:p>
            <a:pPr lvl="2"/>
            <a:r>
              <a:rPr lang="en-US" sz="1800" dirty="0"/>
              <a:t>We know this area extremely well and we know how to fight Bexar county</a:t>
            </a:r>
          </a:p>
          <a:p>
            <a:pPr lvl="2"/>
            <a:r>
              <a:rPr lang="en-US" sz="1800" dirty="0"/>
              <a:t>No flat fee.  We only get paid if we win</a:t>
            </a:r>
          </a:p>
          <a:p>
            <a:pPr lvl="3"/>
            <a:r>
              <a:rPr lang="en-US" sz="1800" dirty="0"/>
              <a:t>We split the tax savings 50/50 so we all win, or you’re out nothing.</a:t>
            </a:r>
          </a:p>
          <a:p>
            <a:pPr lvl="3"/>
            <a:r>
              <a:rPr lang="en-US" sz="1800" dirty="0"/>
              <a:t>Costs you the first year, but you will save on taxes for years to come.</a:t>
            </a:r>
          </a:p>
          <a:p>
            <a:endParaRPr lang="en-US" dirty="0"/>
          </a:p>
        </p:txBody>
      </p:sp>
      <p:sp>
        <p:nvSpPr>
          <p:cNvPr id="5" name="Slide Number Placeholder 4"/>
          <p:cNvSpPr>
            <a:spLocks noGrp="1"/>
          </p:cNvSpPr>
          <p:nvPr>
            <p:ph type="sldNum" sz="quarter" idx="12"/>
          </p:nvPr>
        </p:nvSpPr>
        <p:spPr/>
        <p:txBody>
          <a:bodyPr/>
          <a:lstStyle/>
          <a:p>
            <a:fld id="{B39AA88C-3570-4DF1-A478-DF63F286254F}" type="slidenum">
              <a:rPr lang="en-US" smtClean="0"/>
              <a:t>8</a:t>
            </a:fld>
            <a:endParaRPr lang="en-US"/>
          </a:p>
        </p:txBody>
      </p:sp>
      <p:sp>
        <p:nvSpPr>
          <p:cNvPr id="6" name="Footer Placeholder 5"/>
          <p:cNvSpPr>
            <a:spLocks noGrp="1"/>
          </p:cNvSpPr>
          <p:nvPr>
            <p:ph type="ftr" sz="quarter" idx="11"/>
          </p:nvPr>
        </p:nvSpPr>
        <p:spPr/>
        <p:txBody>
          <a:bodyPr/>
          <a:lstStyle/>
          <a:p>
            <a:r>
              <a:rPr lang="en-US"/>
              <a:t>Scharf Realty – www.scharfrealestate.com</a:t>
            </a:r>
            <a:endParaRPr lang="en-US" dirty="0"/>
          </a:p>
        </p:txBody>
      </p:sp>
      <p:sp>
        <p:nvSpPr>
          <p:cNvPr id="7" name="Date Placeholder 6"/>
          <p:cNvSpPr>
            <a:spLocks noGrp="1"/>
          </p:cNvSpPr>
          <p:nvPr>
            <p:ph type="dt" sz="half" idx="10"/>
          </p:nvPr>
        </p:nvSpPr>
        <p:spPr/>
        <p:txBody>
          <a:bodyPr/>
          <a:lstStyle/>
          <a:p>
            <a:fld id="{C95242A9-A63D-4E19-A858-98E9FE35C171}" type="datetime1">
              <a:rPr lang="en-US" smtClean="0"/>
              <a:t>5/13/2017</a:t>
            </a:fld>
            <a:endParaRPr lang="en-US"/>
          </a:p>
        </p:txBody>
      </p:sp>
    </p:spTree>
    <p:extLst>
      <p:ext uri="{BB962C8B-B14F-4D97-AF65-F5344CB8AC3E}">
        <p14:creationId xmlns:p14="http://schemas.microsoft.com/office/powerpoint/2010/main" val="120810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Tax Protest Savings</a:t>
            </a:r>
          </a:p>
        </p:txBody>
      </p:sp>
      <p:sp>
        <p:nvSpPr>
          <p:cNvPr id="4" name="Text Placeholder 3"/>
          <p:cNvSpPr>
            <a:spLocks noGrp="1"/>
          </p:cNvSpPr>
          <p:nvPr>
            <p:ph type="body" idx="1"/>
          </p:nvPr>
        </p:nvSpPr>
        <p:spPr/>
        <p:txBody>
          <a:bodyPr/>
          <a:lstStyle/>
          <a:p>
            <a:r>
              <a:rPr lang="en-US" dirty="0"/>
              <a:t>BCAD Assessed Values</a:t>
            </a:r>
          </a:p>
        </p:txBody>
      </p:sp>
      <p:sp>
        <p:nvSpPr>
          <p:cNvPr id="3" name="Content Placeholder 2"/>
          <p:cNvSpPr>
            <a:spLocks noGrp="1"/>
          </p:cNvSpPr>
          <p:nvPr>
            <p:ph sz="half" idx="2"/>
          </p:nvPr>
        </p:nvSpPr>
        <p:spPr/>
        <p:txBody>
          <a:bodyPr/>
          <a:lstStyle/>
          <a:p>
            <a:r>
              <a:rPr lang="en-US" sz="2400" dirty="0"/>
              <a:t>2014 = $152,320</a:t>
            </a:r>
          </a:p>
          <a:p>
            <a:endParaRPr lang="en-US" sz="2400" dirty="0"/>
          </a:p>
          <a:p>
            <a:r>
              <a:rPr lang="en-US" sz="2400" dirty="0"/>
              <a:t>2015 = $198,000</a:t>
            </a:r>
          </a:p>
          <a:p>
            <a:endParaRPr lang="en-US" sz="2400" dirty="0"/>
          </a:p>
          <a:p>
            <a:r>
              <a:rPr lang="en-US" sz="2400" dirty="0"/>
              <a:t>2016 = $175,000</a:t>
            </a:r>
          </a:p>
          <a:p>
            <a:r>
              <a:rPr lang="en-US" dirty="0">
                <a:highlight>
                  <a:srgbClr val="FFFF00"/>
                </a:highlight>
              </a:rPr>
              <a:t>	</a:t>
            </a:r>
          </a:p>
        </p:txBody>
      </p:sp>
      <p:sp>
        <p:nvSpPr>
          <p:cNvPr id="5" name="Text Placeholder 4"/>
          <p:cNvSpPr>
            <a:spLocks noGrp="1"/>
          </p:cNvSpPr>
          <p:nvPr>
            <p:ph type="body" sz="quarter" idx="3"/>
          </p:nvPr>
        </p:nvSpPr>
        <p:spPr>
          <a:xfrm>
            <a:off x="4861069" y="1846052"/>
            <a:ext cx="5920002" cy="736282"/>
          </a:xfrm>
        </p:spPr>
        <p:txBody>
          <a:bodyPr/>
          <a:lstStyle/>
          <a:p>
            <a:r>
              <a:rPr lang="en-US" dirty="0"/>
              <a:t>Awarded Values	 Tax refunded to Po</a:t>
            </a:r>
          </a:p>
        </p:txBody>
      </p:sp>
      <p:sp>
        <p:nvSpPr>
          <p:cNvPr id="6" name="Content Placeholder 5"/>
          <p:cNvSpPr>
            <a:spLocks noGrp="1"/>
          </p:cNvSpPr>
          <p:nvPr>
            <p:ph sz="quarter" idx="4"/>
          </p:nvPr>
        </p:nvSpPr>
        <p:spPr>
          <a:xfrm>
            <a:off x="4861068" y="2582334"/>
            <a:ext cx="6037989" cy="3378200"/>
          </a:xfrm>
        </p:spPr>
        <p:txBody>
          <a:bodyPr/>
          <a:lstStyle/>
          <a:p>
            <a:r>
              <a:rPr lang="en-US" sz="2400" dirty="0"/>
              <a:t>2014 = $139,000		2014 = $ 293</a:t>
            </a:r>
          </a:p>
          <a:p>
            <a:r>
              <a:rPr lang="en-US" sz="2400" dirty="0"/>
              <a:t>		</a:t>
            </a:r>
          </a:p>
          <a:p>
            <a:r>
              <a:rPr lang="en-US" sz="2400" dirty="0"/>
              <a:t>2015 = $123,125		2015 = $1,648</a:t>
            </a:r>
          </a:p>
          <a:p>
            <a:r>
              <a:rPr lang="en-US" sz="2400" dirty="0"/>
              <a:t>		</a:t>
            </a:r>
          </a:p>
          <a:p>
            <a:r>
              <a:rPr lang="en-US" sz="2400" dirty="0"/>
              <a:t>2016 = $123,125		2016 = $1,150</a:t>
            </a:r>
          </a:p>
          <a:p>
            <a:endParaRPr lang="en-US" dirty="0"/>
          </a:p>
        </p:txBody>
      </p:sp>
      <p:sp>
        <p:nvSpPr>
          <p:cNvPr id="8" name="Slide Number Placeholder 7"/>
          <p:cNvSpPr>
            <a:spLocks noGrp="1"/>
          </p:cNvSpPr>
          <p:nvPr>
            <p:ph type="sldNum" sz="quarter" idx="12"/>
          </p:nvPr>
        </p:nvSpPr>
        <p:spPr/>
        <p:txBody>
          <a:bodyPr/>
          <a:lstStyle/>
          <a:p>
            <a:fld id="{B39AA88C-3570-4DF1-A478-DF63F286254F}" type="slidenum">
              <a:rPr lang="en-US" smtClean="0"/>
              <a:t>9</a:t>
            </a:fld>
            <a:endParaRPr lang="en-US"/>
          </a:p>
        </p:txBody>
      </p:sp>
      <p:sp>
        <p:nvSpPr>
          <p:cNvPr id="9" name="Footer Placeholder 8"/>
          <p:cNvSpPr>
            <a:spLocks noGrp="1"/>
          </p:cNvSpPr>
          <p:nvPr>
            <p:ph type="ftr" sz="quarter" idx="11"/>
          </p:nvPr>
        </p:nvSpPr>
        <p:spPr/>
        <p:txBody>
          <a:bodyPr/>
          <a:lstStyle/>
          <a:p>
            <a:r>
              <a:rPr lang="en-US"/>
              <a:t>Scharf Realty – www.scharfrealestate.com</a:t>
            </a:r>
            <a:endParaRPr lang="en-US" dirty="0"/>
          </a:p>
        </p:txBody>
      </p:sp>
      <p:sp>
        <p:nvSpPr>
          <p:cNvPr id="10" name="Date Placeholder 9"/>
          <p:cNvSpPr>
            <a:spLocks noGrp="1"/>
          </p:cNvSpPr>
          <p:nvPr>
            <p:ph type="dt" sz="half" idx="10"/>
          </p:nvPr>
        </p:nvSpPr>
        <p:spPr/>
        <p:txBody>
          <a:bodyPr/>
          <a:lstStyle/>
          <a:p>
            <a:fld id="{E980E5D9-332E-4681-AFF5-04FAEDA63299}" type="datetime1">
              <a:rPr lang="en-US" smtClean="0"/>
              <a:t>5/13/2017</a:t>
            </a:fld>
            <a:endParaRPr lang="en-US"/>
          </a:p>
        </p:txBody>
      </p:sp>
    </p:spTree>
    <p:extLst>
      <p:ext uri="{BB962C8B-B14F-4D97-AF65-F5344CB8AC3E}">
        <p14:creationId xmlns:p14="http://schemas.microsoft.com/office/powerpoint/2010/main" val="378985405"/>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charf Realty - Tax Protest Slides" id="{35EA191E-BAA7-4DAE-A3BA-5D38C74765EA}" vid="{09021D64-C764-4954-B301-B76D0F455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2817</TotalTime>
  <Words>947</Words>
  <Application>Microsoft Office PowerPoint</Application>
  <PresentationFormat>Widescreen</PresentationFormat>
  <Paragraphs>136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Retrospect</vt:lpstr>
      <vt:lpstr>Protesting Your Taxes</vt:lpstr>
      <vt:lpstr>Agenda</vt:lpstr>
      <vt:lpstr>Tax Protest Overview</vt:lpstr>
      <vt:lpstr>Tax Protest Overview</vt:lpstr>
      <vt:lpstr>Timelines</vt:lpstr>
      <vt:lpstr>Timelines</vt:lpstr>
      <vt:lpstr>Preparing Evidence</vt:lpstr>
      <vt:lpstr>Ways to Get Your Taxes Lowered</vt:lpstr>
      <vt:lpstr>Real Tax Protest Savings</vt:lpstr>
      <vt:lpstr>Tips &amp; Reminders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Protesting Your Taxes</dc:title>
  <dc:creator>Shawn Main</dc:creator>
  <cp:lastModifiedBy>Shawn Main</cp:lastModifiedBy>
  <cp:revision>31</cp:revision>
  <dcterms:created xsi:type="dcterms:W3CDTF">2017-05-10T12:39:39Z</dcterms:created>
  <dcterms:modified xsi:type="dcterms:W3CDTF">2017-05-13T13:49:40Z</dcterms:modified>
</cp:coreProperties>
</file>